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FCB"/>
          </a:solidFill>
        </a:fill>
      </a:tcStyle>
    </a:wholeTbl>
    <a:band2H>
      <a:tcTxStyle b="def" i="def"/>
      <a:tcStyle>
        <a:tcBdr/>
        <a:fill>
          <a:solidFill>
            <a:srgbClr val="FDF0E7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D2CC"/>
          </a:solidFill>
        </a:fill>
      </a:tcStyle>
    </a:wholeTbl>
    <a:band2H>
      <a:tcTxStyle b="def" i="def"/>
      <a:tcStyle>
        <a:tcBdr/>
        <a:fill>
          <a:solidFill>
            <a:srgbClr val="F5EAE7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 b="def" i="def"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695194" y="4352545"/>
            <a:ext cx="6801613" cy="123989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189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377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565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754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Title Text"/>
          <p:cNvSpPr txBox="1"/>
          <p:nvPr>
            <p:ph type="title"/>
          </p:nvPr>
        </p:nvSpPr>
        <p:spPr>
          <a:xfrm>
            <a:off x="804672" y="2243828"/>
            <a:ext cx="4486656" cy="114149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 marL="500050" indent="-271455">
              <a:defRPr sz="1900">
                <a:solidFill>
                  <a:srgbClr val="000000"/>
                </a:solidFill>
              </a:defRPr>
            </a:lvl2pPr>
            <a:lvl3pPr marL="728644" indent="-271455">
              <a:defRPr sz="1900">
                <a:solidFill>
                  <a:srgbClr val="000000"/>
                </a:solidFill>
              </a:defRPr>
            </a:lvl3pPr>
            <a:lvl4pPr marL="957238" indent="-271455">
              <a:defRPr sz="1900">
                <a:solidFill>
                  <a:srgbClr val="000000"/>
                </a:solidFill>
              </a:defRPr>
            </a:lvl4pPr>
            <a:lvl5pPr marL="1185832" indent="-271455">
              <a:defRPr sz="19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Text Placeholder 3"/>
          <p:cNvSpPr/>
          <p:nvPr>
            <p:ph type="body" sz="quarter" idx="13"/>
          </p:nvPr>
        </p:nvSpPr>
        <p:spPr>
          <a:xfrm>
            <a:off x="1115567" y="3549918"/>
            <a:ext cx="3794760" cy="2194037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7"/>
          <p:cNvSpPr/>
          <p:nvPr/>
        </p:nvSpPr>
        <p:spPr>
          <a:xfrm>
            <a:off x="1" y="0"/>
            <a:ext cx="6096001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808522" y="2243827"/>
            <a:ext cx="4495000" cy="113464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Picture Placeholder 2"/>
          <p:cNvSpPr/>
          <p:nvPr>
            <p:ph type="pic" idx="13"/>
          </p:nvPr>
        </p:nvSpPr>
        <p:spPr>
          <a:xfrm>
            <a:off x="6096001" y="0"/>
            <a:ext cx="610209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1115567" y="3549918"/>
            <a:ext cx="3794761" cy="219403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457189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2pPr>
            <a:lvl3pPr marL="0" indent="914377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3pPr>
            <a:lvl4pPr marL="0" indent="1371565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4pPr>
            <a:lvl5pPr marL="0" indent="1828754" algn="ctr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 marL="609584" indent="-457189">
              <a:spcBef>
                <a:spcPts val="0"/>
              </a:spcBef>
              <a:buSzPts val="1800"/>
              <a:buChar char="●"/>
            </a:lvl1pPr>
            <a:lvl2pPr marL="1272085" indent="-476238">
              <a:spcBef>
                <a:spcPts val="0"/>
              </a:spcBef>
              <a:buSzPts val="1800"/>
              <a:buChar char="○"/>
            </a:lvl2pPr>
            <a:lvl3pPr marL="1881669" indent="-476238">
              <a:spcBef>
                <a:spcPts val="0"/>
              </a:spcBef>
              <a:buSzPts val="1800"/>
              <a:buChar char="■"/>
            </a:lvl3pPr>
            <a:lvl4pPr marL="2491254" indent="-476238">
              <a:spcBef>
                <a:spcPts val="0"/>
              </a:spcBef>
              <a:buSzPts val="1800"/>
              <a:buChar char="●"/>
            </a:lvl4pPr>
            <a:lvl5pPr marL="3100839" indent="-476238">
              <a:spcBef>
                <a:spcPts val="0"/>
              </a:spcBef>
              <a:buSzPts val="1800"/>
              <a:buChar char="○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296611" y="6306047"/>
            <a:ext cx="731601" cy="3479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half" idx="1"/>
          </p:nvPr>
        </p:nvSpPr>
        <p:spPr>
          <a:xfrm>
            <a:off x="2231135" y="2638045"/>
            <a:ext cx="7729730" cy="310198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2231135" y="2638045"/>
            <a:ext cx="7729730" cy="3101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2695194" y="4352464"/>
            <a:ext cx="6801613" cy="126508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189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377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565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754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2695194" y="4352464"/>
            <a:ext cx="6801613" cy="126508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189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377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565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754" algn="ctr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1581911" y="2638044"/>
            <a:ext cx="4271773" cy="310198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1583436" y="2313433"/>
            <a:ext cx="4270248" cy="704088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lvl1pPr>
            <a:lvl2pPr marL="0" indent="457189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lvl2pPr>
            <a:lvl3pPr marL="0" indent="914377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lvl3pPr>
            <a:lvl4pPr marL="0" indent="1371565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lvl4pPr>
            <a:lvl5pPr marL="0" indent="1828754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ext Placeholder 4"/>
          <p:cNvSpPr/>
          <p:nvPr>
            <p:ph type="body" sz="quarter" idx="13"/>
          </p:nvPr>
        </p:nvSpPr>
        <p:spPr>
          <a:xfrm>
            <a:off x="6338315" y="2313433"/>
            <a:ext cx="4270249" cy="704088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 cap="all" spc="100" sz="1900">
                <a:solidFill>
                  <a:srgbClr val="6B8891"/>
                </a:solidFill>
              </a:defRPr>
            </a:pP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758923" y="6299962"/>
            <a:ext cx="365761" cy="201677"/>
          </a:xfrm>
          <a:prstGeom prst="rect">
            <a:avLst/>
          </a:prstGeom>
          <a:solidFill>
            <a:srgbClr val="1D1D1D">
              <a:alpha val="70000"/>
            </a:srgbClr>
          </a:solidFill>
          <a:ln w="12700">
            <a:miter lim="400000"/>
          </a:ln>
        </p:spPr>
        <p:txBody>
          <a:bodyPr lIns="18288" tIns="18288" rIns="18288" bIns="18288" anchor="ctr">
            <a:spAutoFit/>
          </a:bodyPr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ctr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228593" marR="0" indent="-228593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485763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714357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942951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171545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1341404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1512850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1685883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1911302" marR="0" indent="-257168" algn="l" defTabSz="914377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Relationship Id="rId9" Type="http://schemas.openxmlformats.org/officeDocument/2006/relationships/image" Target="../media/image1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9" descr="Picture 19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7825" r="0" b="7825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1"/>
          <p:cNvSpPr txBox="1"/>
          <p:nvPr>
            <p:ph type="ctr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/>
          <a:p>
            <a:pPr>
              <a:defRPr sz="2900">
                <a:solidFill>
                  <a:srgbClr val="FFFFFF"/>
                </a:solidFill>
              </a:defRPr>
            </a:pPr>
            <a:r>
              <a:t>Whose Hats?</a:t>
            </a:r>
            <a:br/>
            <a:r>
              <a:rPr cap="none" sz="2000"/>
              <a:t>Predicting the launch of 2020 Presidential campaigns</a:t>
            </a:r>
          </a:p>
        </p:txBody>
      </p:sp>
      <p:sp>
        <p:nvSpPr>
          <p:cNvPr id="125" name="Subtitle 2"/>
          <p:cNvSpPr txBox="1"/>
          <p:nvPr>
            <p:ph type="subTitle" sz="quarter" idx="1"/>
          </p:nvPr>
        </p:nvSpPr>
        <p:spPr>
          <a:xfrm>
            <a:off x="6096001" y="4733961"/>
            <a:ext cx="3400808" cy="949005"/>
          </a:xfrm>
          <a:prstGeom prst="rect">
            <a:avLst/>
          </a:prstGeom>
        </p:spPr>
        <p:txBody>
          <a:bodyPr lIns="60960" tIns="60960" rIns="60960" bIns="60960"/>
          <a:lstStyle/>
          <a:p>
            <a:pPr algn="l">
              <a:spcBef>
                <a:spcPts val="0"/>
              </a:spcBef>
              <a:defRPr sz="1800"/>
            </a:pPr>
            <a:r>
              <a:t>IST 736: Text Mining</a:t>
            </a:r>
          </a:p>
          <a:p>
            <a:pPr algn="l">
              <a:spcBef>
                <a:spcPts val="0"/>
              </a:spcBef>
              <a:defRPr sz="1800"/>
            </a:pPr>
            <a:r>
              <a:t>Final Presentation</a:t>
            </a:r>
          </a:p>
          <a:p>
            <a:pPr algn="l">
              <a:spcBef>
                <a:spcPts val="0"/>
              </a:spcBef>
              <a:defRPr sz="1800"/>
            </a:pPr>
            <a:r>
              <a:t>Spring 2020</a:t>
            </a:r>
          </a:p>
        </p:txBody>
      </p:sp>
      <p:sp>
        <p:nvSpPr>
          <p:cNvPr id="126" name="Subtitle 2"/>
          <p:cNvSpPr txBox="1"/>
          <p:nvPr/>
        </p:nvSpPr>
        <p:spPr>
          <a:xfrm>
            <a:off x="2756152" y="4588519"/>
            <a:ext cx="3278885" cy="12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normAutofit fontScale="100000" lnSpcReduction="0"/>
          </a:bodyPr>
          <a:lstStyle/>
          <a:p>
            <a:pPr algn="r" defTabSz="914377">
              <a:defRPr>
                <a:solidFill>
                  <a:srgbClr val="FFFFFF"/>
                </a:solidFill>
              </a:defRPr>
            </a:pPr>
            <a:r>
              <a:t>Thomas Bahng</a:t>
            </a:r>
            <a:endParaRPr sz="1500"/>
          </a:p>
          <a:p>
            <a:pPr algn="r" defTabSz="914377">
              <a:defRPr>
                <a:solidFill>
                  <a:srgbClr val="FFFFFF"/>
                </a:solidFill>
              </a:defRPr>
            </a:pPr>
            <a:r>
              <a:t>Matt Kruse</a:t>
            </a:r>
            <a:endParaRPr sz="1500"/>
          </a:p>
          <a:p>
            <a:pPr algn="r" defTabSz="914377">
              <a:defRPr>
                <a:solidFill>
                  <a:srgbClr val="FFFFFF"/>
                </a:solidFill>
              </a:defRPr>
            </a:pPr>
            <a:r>
              <a:t>Lauren Lawless</a:t>
            </a:r>
            <a:endParaRPr sz="1500"/>
          </a:p>
          <a:p>
            <a:pPr algn="r" defTabSz="914377">
              <a:defRPr>
                <a:solidFill>
                  <a:srgbClr val="FFFFFF"/>
                </a:solidFill>
              </a:defRPr>
            </a:pPr>
            <a:r>
              <a:t>Alex Manso</a:t>
            </a:r>
          </a:p>
        </p:txBody>
      </p:sp>
      <p:sp>
        <p:nvSpPr>
          <p:cNvPr id="127" name="Straight Connector 4"/>
          <p:cNvSpPr/>
          <p:nvPr/>
        </p:nvSpPr>
        <p:spPr>
          <a:xfrm flipH="1" flipV="1">
            <a:off x="6095991" y="4383696"/>
            <a:ext cx="17" cy="1649536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4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Rectangle 50"/>
          <p:cNvSpPr/>
          <p:nvPr/>
        </p:nvSpPr>
        <p:spPr>
          <a:xfrm>
            <a:off x="-1" y="0"/>
            <a:ext cx="4654298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Title 1"/>
          <p:cNvSpPr txBox="1"/>
          <p:nvPr>
            <p:ph type="title"/>
          </p:nvPr>
        </p:nvSpPr>
        <p:spPr>
          <a:xfrm>
            <a:off x="645160" y="2564977"/>
            <a:ext cx="3363976" cy="172804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 Strategies</a:t>
            </a:r>
          </a:p>
        </p:txBody>
      </p:sp>
      <p:sp>
        <p:nvSpPr>
          <p:cNvPr id="212" name="Content Placeholder 3"/>
          <p:cNvSpPr txBox="1"/>
          <p:nvPr/>
        </p:nvSpPr>
        <p:spPr>
          <a:xfrm>
            <a:off x="5345176" y="1318137"/>
            <a:ext cx="61342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77">
              <a:spcBef>
                <a:spcPts val="1000"/>
              </a:spcBef>
              <a:defRPr sz="2400">
                <a:solidFill>
                  <a:srgbClr val="262626"/>
                </a:solidFill>
              </a:defRPr>
            </a:lvl1pPr>
          </a:lstStyle>
          <a:p>
            <a:pPr/>
            <a:r>
              <a:t>API Balancing + Bias Mitigation</a:t>
            </a:r>
          </a:p>
        </p:txBody>
      </p:sp>
      <p:pic>
        <p:nvPicPr>
          <p:cNvPr id="21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454" y="1925819"/>
            <a:ext cx="6481353" cy="1430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9455" y="4721142"/>
            <a:ext cx="3871507" cy="76120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ontent Placeholder 3"/>
          <p:cNvSpPr txBox="1"/>
          <p:nvPr/>
        </p:nvSpPr>
        <p:spPr>
          <a:xfrm>
            <a:off x="5345174" y="4113460"/>
            <a:ext cx="61342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77">
              <a:spcBef>
                <a:spcPts val="1000"/>
              </a:spcBef>
              <a:defRPr sz="2400">
                <a:solidFill>
                  <a:srgbClr val="262626"/>
                </a:solidFill>
              </a:defRPr>
            </a:lvl1pPr>
          </a:lstStyle>
          <a:p>
            <a:pPr/>
            <a:r>
              <a:t>Tweets through Last Announcement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72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Rectangle 74"/>
          <p:cNvSpPr/>
          <p:nvPr/>
        </p:nvSpPr>
        <p:spPr>
          <a:xfrm>
            <a:off x="-1" y="0"/>
            <a:ext cx="7544652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Title 1"/>
          <p:cNvSpPr txBox="1"/>
          <p:nvPr>
            <p:ph type="title"/>
          </p:nvPr>
        </p:nvSpPr>
        <p:spPr>
          <a:xfrm>
            <a:off x="643466" y="643467"/>
            <a:ext cx="6242719" cy="172804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 1</a:t>
            </a:r>
          </a:p>
        </p:txBody>
      </p:sp>
      <p:sp>
        <p:nvSpPr>
          <p:cNvPr id="220" name="Content Placeholder 2"/>
          <p:cNvSpPr txBox="1"/>
          <p:nvPr>
            <p:ph type="body" sz="quarter" idx="1"/>
          </p:nvPr>
        </p:nvSpPr>
        <p:spPr>
          <a:xfrm>
            <a:off x="643466" y="2638043"/>
            <a:ext cx="6242717" cy="2376871"/>
          </a:xfrm>
          <a:prstGeom prst="rect">
            <a:avLst/>
          </a:prstGeom>
        </p:spPr>
        <p:txBody>
          <a:bodyPr/>
          <a:lstStyle/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Data Strategy 1</a:t>
            </a:r>
          </a:p>
          <a:p>
            <a:pPr lvl="1" marL="388610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Used Median (200) tweets for users missing 2018 information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CountVectorizor defaults</a:t>
            </a:r>
          </a:p>
          <a:p>
            <a:pPr lvl="1" marL="388610" indent="-194304" defTabSz="777220">
              <a:spcBef>
                <a:spcPts val="800"/>
              </a:spcBef>
              <a:defRPr sz="1360">
                <a:solidFill>
                  <a:srgbClr val="FFFFFF"/>
                </a:solidFill>
              </a:defRPr>
            </a:pPr>
            <a:r>
              <a:t>23,000 features</a:t>
            </a:r>
          </a:p>
          <a:p>
            <a:pPr lvl="1" marL="388610" indent="-194304" defTabSz="777220">
              <a:spcBef>
                <a:spcPts val="800"/>
              </a:spcBef>
              <a:defRPr sz="1360">
                <a:solidFill>
                  <a:srgbClr val="FFFFFF"/>
                </a:solidFill>
              </a:defRPr>
            </a:pPr>
            <a:r>
              <a:t>68 total samples (34 candidates; 34 non-candidates)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Multinomial Naïve Bayes classifier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5-fold cross-validation</a:t>
            </a:r>
          </a:p>
        </p:txBody>
      </p:sp>
      <p:pic>
        <p:nvPicPr>
          <p:cNvPr id="2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2126"/>
          <a:stretch>
            <a:fillRect/>
          </a:stretch>
        </p:blipFill>
        <p:spPr>
          <a:xfrm>
            <a:off x="7742508" y="3471467"/>
            <a:ext cx="4154741" cy="304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41" t="0" r="0" b="2"/>
          <a:stretch>
            <a:fillRect/>
          </a:stretch>
        </p:blipFill>
        <p:spPr>
          <a:xfrm>
            <a:off x="7742508" y="341833"/>
            <a:ext cx="4154824" cy="294021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Content Placeholder 2"/>
          <p:cNvSpPr txBox="1"/>
          <p:nvPr/>
        </p:nvSpPr>
        <p:spPr>
          <a:xfrm>
            <a:off x="696686" y="5265571"/>
            <a:ext cx="615127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Train Accuracy: 81%</a:t>
            </a:r>
            <a:endParaRPr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Test Accuracy: 75%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72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Rectangle 74"/>
          <p:cNvSpPr/>
          <p:nvPr/>
        </p:nvSpPr>
        <p:spPr>
          <a:xfrm>
            <a:off x="-1" y="0"/>
            <a:ext cx="7544652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Title 1"/>
          <p:cNvSpPr txBox="1"/>
          <p:nvPr>
            <p:ph type="title"/>
          </p:nvPr>
        </p:nvSpPr>
        <p:spPr>
          <a:xfrm>
            <a:off x="643466" y="643467"/>
            <a:ext cx="6242719" cy="172804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 2</a:t>
            </a:r>
          </a:p>
        </p:txBody>
      </p:sp>
      <p:sp>
        <p:nvSpPr>
          <p:cNvPr id="228" name="Content Placeholder 2"/>
          <p:cNvSpPr txBox="1"/>
          <p:nvPr>
            <p:ph type="body" sz="quarter" idx="1"/>
          </p:nvPr>
        </p:nvSpPr>
        <p:spPr>
          <a:xfrm>
            <a:off x="643466" y="2638043"/>
            <a:ext cx="6357410" cy="2376871"/>
          </a:xfrm>
          <a:prstGeom prst="rect">
            <a:avLst/>
          </a:prstGeom>
        </p:spPr>
        <p:txBody>
          <a:bodyPr/>
          <a:lstStyle/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Data Strategy 1</a:t>
            </a:r>
          </a:p>
          <a:p>
            <a:pPr lvl="1" marL="388610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Used Median (200) tweets for users missing 2018 information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CountVectorizor with stemmer, remove stopwords, min_df 10%</a:t>
            </a:r>
          </a:p>
          <a:p>
            <a:pPr lvl="1" marL="388610" indent="-194304" defTabSz="777220">
              <a:spcBef>
                <a:spcPts val="800"/>
              </a:spcBef>
              <a:defRPr sz="1360">
                <a:solidFill>
                  <a:srgbClr val="FFFFFF"/>
                </a:solidFill>
              </a:defRPr>
            </a:pPr>
            <a:r>
              <a:t>2,200 features</a:t>
            </a:r>
          </a:p>
          <a:p>
            <a:pPr lvl="1" marL="388610" indent="-194304" defTabSz="777220">
              <a:spcBef>
                <a:spcPts val="800"/>
              </a:spcBef>
              <a:defRPr sz="1360">
                <a:solidFill>
                  <a:srgbClr val="FFFFFF"/>
                </a:solidFill>
              </a:defRPr>
            </a:pPr>
            <a:r>
              <a:t>68 total samples (34 candidates; 34 non-candidates)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Multinomial Naïve Bayes classifier</a:t>
            </a:r>
          </a:p>
          <a:p>
            <a:pPr marL="194304" indent="-194304" defTabSz="777220">
              <a:spcBef>
                <a:spcPts val="800"/>
              </a:spcBef>
              <a:defRPr sz="1530">
                <a:solidFill>
                  <a:srgbClr val="FFFFFF"/>
                </a:solidFill>
              </a:defRPr>
            </a:pPr>
            <a:r>
              <a:t>5-fold cross-validation</a:t>
            </a:r>
          </a:p>
        </p:txBody>
      </p:sp>
      <p:sp>
        <p:nvSpPr>
          <p:cNvPr id="229" name="Content Placeholder 2"/>
          <p:cNvSpPr txBox="1"/>
          <p:nvPr/>
        </p:nvSpPr>
        <p:spPr>
          <a:xfrm>
            <a:off x="746533" y="5265571"/>
            <a:ext cx="615127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Train Accuracy: 88%</a:t>
            </a:r>
            <a:endParaRPr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Test Accuracy: 80%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5344" y="329176"/>
            <a:ext cx="4158371" cy="2941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1143" y="3398744"/>
            <a:ext cx="4152572" cy="313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72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Rectangle 74"/>
          <p:cNvSpPr/>
          <p:nvPr/>
        </p:nvSpPr>
        <p:spPr>
          <a:xfrm>
            <a:off x="-1" y="0"/>
            <a:ext cx="7544652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Title 1"/>
          <p:cNvSpPr txBox="1"/>
          <p:nvPr>
            <p:ph type="title"/>
          </p:nvPr>
        </p:nvSpPr>
        <p:spPr>
          <a:xfrm>
            <a:off x="643466" y="643467"/>
            <a:ext cx="6242719" cy="172804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 5</a:t>
            </a:r>
          </a:p>
        </p:txBody>
      </p:sp>
      <p:sp>
        <p:nvSpPr>
          <p:cNvPr id="236" name="Content Placeholder 2"/>
          <p:cNvSpPr txBox="1"/>
          <p:nvPr>
            <p:ph type="body" sz="quarter" idx="1"/>
          </p:nvPr>
        </p:nvSpPr>
        <p:spPr>
          <a:xfrm>
            <a:off x="643466" y="2638043"/>
            <a:ext cx="6357410" cy="2527187"/>
          </a:xfrm>
          <a:prstGeom prst="rect">
            <a:avLst/>
          </a:prstGeom>
        </p:spPr>
        <p:txBody>
          <a:bodyPr/>
          <a:lstStyle/>
          <a:p>
            <a:pPr marL="192018" indent="-192018" defTabSz="768076">
              <a:spcBef>
                <a:spcPts val="800"/>
              </a:spcBef>
              <a:defRPr sz="1512">
                <a:solidFill>
                  <a:srgbClr val="FFFFFF"/>
                </a:solidFill>
              </a:defRPr>
            </a:pPr>
            <a:r>
              <a:t>Data Strategy 2</a:t>
            </a:r>
          </a:p>
          <a:p>
            <a:pPr lvl="1" marL="384038" indent="-192018" defTabSz="768076">
              <a:spcBef>
                <a:spcPts val="800"/>
              </a:spcBef>
              <a:defRPr sz="1512">
                <a:solidFill>
                  <a:srgbClr val="FFFFFF"/>
                </a:solidFill>
              </a:defRPr>
            </a:pPr>
            <a:r>
              <a:t>Used all tweets prior to 11/25/2019 for users with missing 2018 information</a:t>
            </a:r>
          </a:p>
          <a:p>
            <a:pPr marL="192018" indent="-192018" defTabSz="768076">
              <a:spcBef>
                <a:spcPts val="800"/>
              </a:spcBef>
              <a:defRPr sz="1512">
                <a:solidFill>
                  <a:srgbClr val="FFFFFF"/>
                </a:solidFill>
              </a:defRPr>
            </a:pPr>
            <a:r>
              <a:t>CountVectorizor with stemmer, remove stopwords, min_df 10%</a:t>
            </a:r>
          </a:p>
          <a:p>
            <a:pPr lvl="1" marL="384038" indent="-192018" defTabSz="768076">
              <a:spcBef>
                <a:spcPts val="800"/>
              </a:spcBef>
              <a:defRPr sz="1344">
                <a:solidFill>
                  <a:srgbClr val="FFFFFF"/>
                </a:solidFill>
              </a:defRPr>
            </a:pPr>
            <a:r>
              <a:t>7,700 features</a:t>
            </a:r>
          </a:p>
          <a:p>
            <a:pPr lvl="1" marL="384038" indent="-192018" defTabSz="768076">
              <a:spcBef>
                <a:spcPts val="800"/>
              </a:spcBef>
              <a:defRPr sz="1344">
                <a:solidFill>
                  <a:srgbClr val="FFFFFF"/>
                </a:solidFill>
              </a:defRPr>
            </a:pPr>
            <a:r>
              <a:t>106 total samples (30 candidates; 76 non-candidates)</a:t>
            </a:r>
          </a:p>
          <a:p>
            <a:pPr marL="192018" indent="-192018" defTabSz="768076">
              <a:spcBef>
                <a:spcPts val="800"/>
              </a:spcBef>
              <a:defRPr sz="1512">
                <a:solidFill>
                  <a:srgbClr val="FFFFFF"/>
                </a:solidFill>
              </a:defRPr>
            </a:pPr>
            <a:r>
              <a:t>Multinomial Naïve Bayes classifier</a:t>
            </a:r>
          </a:p>
          <a:p>
            <a:pPr marL="192018" indent="-192018" defTabSz="768076">
              <a:spcBef>
                <a:spcPts val="800"/>
              </a:spcBef>
              <a:defRPr sz="1512">
                <a:solidFill>
                  <a:srgbClr val="FFFFFF"/>
                </a:solidFill>
              </a:defRPr>
            </a:pPr>
            <a:r>
              <a:t>5-fold cross-validation</a:t>
            </a:r>
          </a:p>
        </p:txBody>
      </p:sp>
      <p:sp>
        <p:nvSpPr>
          <p:cNvPr id="237" name="Content Placeholder 2"/>
          <p:cNvSpPr txBox="1"/>
          <p:nvPr/>
        </p:nvSpPr>
        <p:spPr>
          <a:xfrm>
            <a:off x="696686" y="5091112"/>
            <a:ext cx="6151277" cy="2036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Train F</a:t>
            </a:r>
            <a:r>
              <a:rPr b="1"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1 </a:t>
            </a:r>
            <a:r>
              <a:t>Measure : 95%</a:t>
            </a:r>
            <a:endParaRPr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t>Test F</a:t>
            </a:r>
            <a:r>
              <a:rPr b="1"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1 </a:t>
            </a:r>
            <a:r>
              <a:t>Measure: 92%</a:t>
            </a:r>
            <a:endParaRPr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1200">
                <a:solidFill>
                  <a:srgbClr val="FFFFFF"/>
                </a:solidFill>
              </a:defRPr>
            </a:pPr>
            <a:r>
              <a:t>     Precision</a:t>
            </a:r>
            <a:r>
              <a:rPr baseline="-25000"/>
              <a:t>candidate</a:t>
            </a:r>
            <a:r>
              <a:t> = 0.82	Precision</a:t>
            </a:r>
            <a:r>
              <a:rPr baseline="-25000"/>
              <a:t>non-candidate</a:t>
            </a:r>
            <a:r>
              <a:t> = 1.00</a:t>
            </a:r>
            <a:br/>
            <a:r>
              <a:t>     Recall</a:t>
            </a:r>
            <a:r>
              <a:rPr baseline="-25000"/>
              <a:t>candidate</a:t>
            </a:r>
            <a:r>
              <a:t> = 1.00	Recall</a:t>
            </a:r>
            <a:r>
              <a:rPr baseline="-25000"/>
              <a:t>non-candidate</a:t>
            </a:r>
            <a:r>
              <a:t> = 0.91</a:t>
            </a:r>
            <a:br/>
            <a:r>
              <a:t>     F1</a:t>
            </a:r>
            <a:r>
              <a:rPr baseline="-25000"/>
              <a:t>candidate</a:t>
            </a:r>
            <a:r>
              <a:t> = 0.92	F1</a:t>
            </a:r>
            <a:r>
              <a:rPr baseline="-25000"/>
              <a:t>non-candidate</a:t>
            </a:r>
            <a:r>
              <a:t> = 0.95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6936" y="330742"/>
            <a:ext cx="4155900" cy="2939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6936" y="3394669"/>
            <a:ext cx="4155900" cy="3132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53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74"/>
          <p:cNvSpPr/>
          <p:nvPr/>
        </p:nvSpPr>
        <p:spPr>
          <a:xfrm>
            <a:off x="0" y="-3"/>
            <a:ext cx="12192000" cy="49185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Title 1"/>
          <p:cNvSpPr txBox="1"/>
          <p:nvPr/>
        </p:nvSpPr>
        <p:spPr>
          <a:xfrm>
            <a:off x="2231135" y="5283053"/>
            <a:ext cx="7729729" cy="1188721"/>
          </a:xfrm>
          <a:prstGeom prst="rect">
            <a:avLst/>
          </a:prstGeom>
          <a:ln w="31750" cap="sq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lnSpc>
                <a:spcPct val="90000"/>
              </a:lnSpc>
              <a:defRPr cap="all" spc="200" sz="2800">
                <a:solidFill>
                  <a:srgbClr val="FFFFFF"/>
                </a:solidFill>
              </a:defRPr>
            </a:lvl1pPr>
          </a:lstStyle>
          <a:p>
            <a:pPr/>
            <a:r>
              <a:t>Model Summary</a:t>
            </a:r>
          </a:p>
        </p:txBody>
      </p:sp>
      <p:graphicFrame>
        <p:nvGraphicFramePr>
          <p:cNvPr id="243" name="Content Placeholder 3"/>
          <p:cNvGraphicFramePr/>
          <p:nvPr/>
        </p:nvGraphicFramePr>
        <p:xfrm>
          <a:off x="921592" y="1472214"/>
          <a:ext cx="10340663" cy="20118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6748"/>
                <a:gridCol w="1479038"/>
                <a:gridCol w="1174407"/>
                <a:gridCol w="2256373"/>
                <a:gridCol w="1111380"/>
                <a:gridCol w="1289957"/>
                <a:gridCol w="1111380"/>
                <a:gridCol w="1111380"/>
              </a:tblGrid>
              <a:tr h="559682"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Model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Data Strategy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Vectorizer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Vectorizer Parameters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Classifier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Classifier Parameters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Train Score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Test Score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2784"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API Balancing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CountVec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Default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MNB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Laplace = 1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81%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75%</a:t>
                      </a:r>
                    </a:p>
                  </a:txBody>
                  <a:tcPr marL="37816" marR="37816" marT="37816" marB="37816" anchor="ctr" anchorCtr="0" horzOverflow="overflow">
                    <a:lnT w="12700">
                      <a:solidFill>
                        <a:srgbClr val="000000"/>
                      </a:solidFill>
                    </a:lnT>
                    <a:noFill/>
                  </a:tcPr>
                </a:tc>
              </a:tr>
              <a:tr h="559682"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2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API Balancing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CountVec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Stemmer, Stopwords, min_df = 10%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MNB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Laplace = 1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88%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b="1" sz="1500"/>
                        <a:t>80%</a:t>
                      </a:r>
                    </a:p>
                  </a:txBody>
                  <a:tcPr marL="37816" marR="37816" marT="37816" marB="37816" anchor="ctr" anchorCtr="0" horzOverflow="overflow">
                    <a:noFill/>
                  </a:tcPr>
                </a:tc>
              </a:tr>
              <a:tr h="559682"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Through Nov. 2019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500"/>
                      </a:pPr>
                      <a:r>
                        <a:t>CountVec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Stemmer, Stopwords, min_df = 10%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MNB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Laplace = 1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95%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377">
                        <a:defRPr sz="1800"/>
                      </a:pPr>
                      <a:r>
                        <a:rPr sz="1500"/>
                        <a:t>92%</a:t>
                      </a:r>
                    </a:p>
                  </a:txBody>
                  <a:tcPr marL="37816" marR="37816" marT="37816" marB="37816" anchor="ctr" anchorCtr="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 descr="Picture 4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1111" t="0" r="0" b="0"/>
          <a:stretch>
            <a:fillRect/>
          </a:stretch>
        </p:blipFill>
        <p:spPr>
          <a:xfrm>
            <a:off x="20" y="10"/>
            <a:ext cx="12191857" cy="685792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itle 3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3"/>
          <p:cNvSpPr txBox="1"/>
          <p:nvPr>
            <p:ph type="title"/>
          </p:nvPr>
        </p:nvSpPr>
        <p:spPr>
          <a:xfrm>
            <a:off x="2231135" y="964691"/>
            <a:ext cx="7729729" cy="1188721"/>
          </a:xfrm>
          <a:prstGeom prst="rect">
            <a:avLst/>
          </a:prstGeom>
        </p:spPr>
        <p:txBody>
          <a:bodyPr/>
          <a:lstStyle/>
          <a:p>
            <a:pPr/>
            <a:r>
              <a:t>Things Lauren Writes</a:t>
            </a:r>
          </a:p>
        </p:txBody>
      </p:sp>
      <p:sp>
        <p:nvSpPr>
          <p:cNvPr id="249" name="Content Placeholder 4"/>
          <p:cNvSpPr txBox="1"/>
          <p:nvPr>
            <p:ph type="body" sz="half" idx="1"/>
          </p:nvPr>
        </p:nvSpPr>
        <p:spPr>
          <a:xfrm>
            <a:off x="2231135" y="2638045"/>
            <a:ext cx="7729729" cy="3101985"/>
          </a:xfrm>
          <a:prstGeom prst="rect">
            <a:avLst/>
          </a:prstGeom>
        </p:spPr>
        <p:txBody>
          <a:bodyPr/>
          <a:lstStyle/>
          <a:p>
            <a:pPr/>
            <a:r>
              <a:t>More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Content Placeholder 18" descr="Content Placeholder 18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0" r="0" b="15730"/>
          <a:stretch>
            <a:fillRect/>
          </a:stretch>
        </p:blipFill>
        <p:spPr>
          <a:xfrm>
            <a:off x="27" y="12"/>
            <a:ext cx="12191973" cy="68579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1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txBody>
          <a:bodyPr lIns="243840" tIns="243840" rIns="243840" bIns="243840"/>
          <a:lstStyle>
            <a:lvl1pPr defTabSz="1219169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3" descr="Picture 1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11904" r="0" b="3754"/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itle 1"/>
          <p:cNvSpPr txBox="1"/>
          <p:nvPr>
            <p:ph type="title"/>
          </p:nvPr>
        </p:nvSpPr>
        <p:spPr>
          <a:xfrm>
            <a:off x="2480512" y="1550500"/>
            <a:ext cx="7232223" cy="118872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History Of POTUS</a:t>
            </a:r>
          </a:p>
        </p:txBody>
      </p:sp>
      <p:sp>
        <p:nvSpPr>
          <p:cNvPr id="131" name="Content Placeholder 2"/>
          <p:cNvSpPr txBox="1"/>
          <p:nvPr>
            <p:ph type="body" sz="half" idx="1"/>
          </p:nvPr>
        </p:nvSpPr>
        <p:spPr>
          <a:xfrm>
            <a:off x="2480512" y="2764013"/>
            <a:ext cx="7729730" cy="2976016"/>
          </a:xfrm>
          <a:prstGeom prst="rect">
            <a:avLst/>
          </a:prstGeom>
        </p:spPr>
        <p:txBody>
          <a:bodyPr numCol="3" spcCol="19050"/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</a:pPr>
            <a:r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</a:pPr>
            <a:r>
              <a:t>Terms</a:t>
            </a:r>
          </a:p>
          <a:p>
            <a:pPr marL="0" indent="0">
              <a:spcBef>
                <a:spcPts val="0"/>
              </a:spcBef>
              <a:buSzTx/>
              <a:buNone/>
            </a:pPr>
          </a:p>
          <a:p>
            <a:pPr marL="0" indent="0">
              <a:spcBef>
                <a:spcPts val="0"/>
              </a:spcBef>
              <a:buSzTx/>
              <a:buNone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</a:pPr>
            <a:r>
              <a:t>Professions</a:t>
            </a:r>
          </a:p>
          <a:p>
            <a:pPr>
              <a:spcBef>
                <a:spcPts val="0"/>
              </a:spcBef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  <a:defRPr sz="1300"/>
            </a:pPr>
          </a:p>
          <a:p>
            <a:pPr marL="0" indent="0">
              <a:spcBef>
                <a:spcPts val="0"/>
              </a:spcBef>
              <a:buSzTx/>
              <a:buNone/>
            </a:pPr>
            <a:r>
              <a:t>Race</a:t>
            </a:r>
          </a:p>
          <a:p>
            <a:pPr>
              <a:spcBef>
                <a:spcPts val="0"/>
              </a:spcBef>
              <a:defRPr sz="1300"/>
            </a:pPr>
            <a:r>
              <a:t>White: 44</a:t>
            </a:r>
          </a:p>
          <a:p>
            <a:pPr>
              <a:spcBef>
                <a:spcPts val="0"/>
              </a:spcBef>
              <a:defRPr sz="1300"/>
            </a:pPr>
            <a:r>
              <a:t>Black: 1</a:t>
            </a:r>
          </a:p>
          <a:p>
            <a:pPr marL="0" indent="0">
              <a:spcBef>
                <a:spcPts val="0"/>
              </a:spcBef>
              <a:buSzTx/>
              <a:buNone/>
              <a:defRPr sz="700"/>
            </a:pPr>
          </a:p>
          <a:p>
            <a:pPr marL="0" indent="0">
              <a:spcBef>
                <a:spcPts val="0"/>
              </a:spcBef>
              <a:buSzTx/>
              <a:buNone/>
            </a:pPr>
            <a:r>
              <a:t>Gender</a:t>
            </a:r>
          </a:p>
          <a:p>
            <a:pPr>
              <a:spcBef>
                <a:spcPts val="0"/>
              </a:spcBef>
              <a:defRPr sz="1300"/>
            </a:pPr>
            <a:r>
              <a:t>Men: 45</a:t>
            </a:r>
          </a:p>
          <a:p>
            <a:pPr marL="0" indent="0">
              <a:spcBef>
                <a:spcPts val="0"/>
              </a:spcBef>
              <a:buSzTx/>
              <a:buNone/>
              <a:defRPr sz="700"/>
            </a:pPr>
          </a:p>
          <a:p>
            <a:pPr marL="0" indent="0">
              <a:spcBef>
                <a:spcPts val="0"/>
              </a:spcBef>
              <a:buSzTx/>
              <a:buNone/>
            </a:pPr>
            <a:r>
              <a:t>Age</a:t>
            </a:r>
          </a:p>
        </p:txBody>
      </p:sp>
      <p:pic>
        <p:nvPicPr>
          <p:cNvPr id="132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5146" y="4610948"/>
            <a:ext cx="2175206" cy="1163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2914" y="3073903"/>
            <a:ext cx="2183248" cy="246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23" descr="Picture 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7529" y="4533813"/>
            <a:ext cx="2175206" cy="1238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25" descr="Picture 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8426" y="3079768"/>
            <a:ext cx="2175206" cy="110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53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4"/>
          <p:cNvSpPr/>
          <p:nvPr/>
        </p:nvSpPr>
        <p:spPr>
          <a:xfrm>
            <a:off x="0" y="-3"/>
            <a:ext cx="12192000" cy="49185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138" name="Content Placeholder 3"/>
          <p:cNvGraphicFramePr/>
          <p:nvPr/>
        </p:nvGraphicFramePr>
        <p:xfrm>
          <a:off x="1463039" y="1096464"/>
          <a:ext cx="9265921" cy="27219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16480"/>
                <a:gridCol w="2316480"/>
                <a:gridCol w="2316480"/>
                <a:gridCol w="2316480"/>
              </a:tblGrid>
              <a:tr h="479576">
                <a:tc>
                  <a:txBody>
                    <a:bodyPr/>
                    <a:lstStyle/>
                    <a:p>
                      <a:pPr algn="l" defTabSz="914377">
                        <a:defRPr b="0" sz="1800"/>
                      </a:pPr>
                      <a:r>
                        <a:rPr b="1" sz="1900"/>
                        <a:t>2008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b="0" sz="1800"/>
                      </a:pPr>
                      <a:r>
                        <a:rPr b="1" sz="1900"/>
                        <a:t>2012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b="0" sz="1800"/>
                      </a:pPr>
                      <a:r>
                        <a:rPr b="1" sz="1900"/>
                        <a:t>2016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b="0" sz="1800"/>
                      </a:pPr>
                      <a:r>
                        <a:rPr b="1" sz="1900"/>
                        <a:t>2020</a:t>
                      </a:r>
                    </a:p>
                  </a:txBody>
                  <a:tcPr marL="63756" marR="63756" marT="63756" marB="63756" anchor="t" anchorCtr="0" horzOverflow="overflow"/>
                </a:tc>
              </a:tr>
              <a:tr h="696475">
                <a:tc>
                  <a:txBody>
                    <a:bodyPr/>
                    <a:lstStyle/>
                    <a:p>
                      <a:pPr algn="l" defTabSz="914377">
                        <a:defRPr sz="1800"/>
                      </a:pPr>
                      <a:r>
                        <a:rPr sz="1900"/>
                        <a:t>Open field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sz="1800"/>
                      </a:pPr>
                      <a:r>
                        <a:rPr sz="1900"/>
                        <a:t>Democratic Incumbent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sz="1800"/>
                      </a:pPr>
                      <a:r>
                        <a:rPr sz="1900"/>
                        <a:t>Open field</a:t>
                      </a:r>
                    </a:p>
                  </a:txBody>
                  <a:tcPr marL="63756" marR="63756" marT="63756" marB="63756" anchor="t" anchorCtr="0" horzOverflow="overflow"/>
                </a:tc>
                <a:tc>
                  <a:txBody>
                    <a:bodyPr/>
                    <a:lstStyle/>
                    <a:p>
                      <a:pPr algn="l" defTabSz="914377">
                        <a:defRPr sz="1800"/>
                      </a:pPr>
                      <a:r>
                        <a:rPr sz="1900"/>
                        <a:t>Republican Incumbent</a:t>
                      </a:r>
                    </a:p>
                  </a:txBody>
                  <a:tcPr marL="63756" marR="63756" marT="63756" marB="63756" anchor="t" anchorCtr="0" horzOverflow="overflow"/>
                </a:tc>
              </a:tr>
              <a:tr h="772960">
                <a:tc>
                  <a:txBody>
                    <a:bodyPr/>
                    <a:lstStyle/>
                    <a:p>
                      <a:pPr algn="l" defTabSz="914377">
                        <a:defRPr sz="1800"/>
                      </a:pPr>
                      <a:r>
                        <a:rPr sz="1900"/>
                        <a:t>Democratic Party Candidates: 10</a:t>
                      </a:r>
                    </a:p>
                  </a:txBody>
                  <a:tcPr marL="63756" marR="63756" marT="63756" marB="63756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Democratic Challengers: 4</a:t>
                      </a:r>
                    </a:p>
                  </a:txBody>
                  <a:tcPr marL="63756" marR="63756" marT="63756" marB="63756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Democratic Party Candidates: 6</a:t>
                      </a:r>
                    </a:p>
                  </a:txBody>
                  <a:tcPr marL="63756" marR="63756" marT="63756" marB="63756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Democratic Party Candidates: 29</a:t>
                      </a:r>
                    </a:p>
                  </a:txBody>
                  <a:tcPr marL="63756" marR="63756" marT="63756" marB="63756" anchor="t" anchorCtr="0" horzOverflow="overflow">
                    <a:noFill/>
                  </a:tcPr>
                </a:tc>
              </a:tr>
              <a:tr h="772960"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Republican Party Candidates: 12</a:t>
                      </a:r>
                    </a:p>
                  </a:txBody>
                  <a:tcPr marL="63756" marR="63756" marT="63756" marB="63756" anchor="t" anchorCtr="0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Republican Party Candidates: 13</a:t>
                      </a:r>
                    </a:p>
                  </a:txBody>
                  <a:tcPr marL="63756" marR="63756" marT="63756" marB="63756" anchor="t" anchorCtr="0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Republican Party Candidates: 17</a:t>
                      </a:r>
                    </a:p>
                  </a:txBody>
                  <a:tcPr marL="63756" marR="63756" marT="63756" marB="63756" anchor="t" anchorCtr="0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900"/>
                        <a:t>Republican Challengers: 4</a:t>
                      </a:r>
                    </a:p>
                  </a:txBody>
                  <a:tcPr marL="63756" marR="63756" marT="63756" marB="63756" anchor="t" anchorCtr="0" horzOverflow="overflow"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39" name="Title 1"/>
          <p:cNvSpPr txBox="1"/>
          <p:nvPr/>
        </p:nvSpPr>
        <p:spPr>
          <a:xfrm>
            <a:off x="2231135" y="5283053"/>
            <a:ext cx="7729729" cy="1188721"/>
          </a:xfrm>
          <a:prstGeom prst="rect">
            <a:avLst/>
          </a:prstGeom>
          <a:ln w="31750" cap="sq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lnSpc>
                <a:spcPct val="90000"/>
              </a:lnSpc>
              <a:defRPr cap="all" spc="200" sz="2800">
                <a:solidFill>
                  <a:srgbClr val="FFFFFF"/>
                </a:solidFill>
              </a:defRPr>
            </a:lvl1pPr>
          </a:lstStyle>
          <a:p>
            <a:pPr/>
            <a:r>
              <a:t>Recent Presidential Races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3" descr="Picture 2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0" r="0" b="15730"/>
          <a:stretch>
            <a:fillRect/>
          </a:stretch>
        </p:blipFill>
        <p:spPr>
          <a:xfrm>
            <a:off x="19" y="9"/>
            <a:ext cx="12191981" cy="685799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3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About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4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Rectangle 50"/>
          <p:cNvSpPr/>
          <p:nvPr/>
        </p:nvSpPr>
        <p:spPr>
          <a:xfrm>
            <a:off x="-1" y="0"/>
            <a:ext cx="4654298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Title 1"/>
          <p:cNvSpPr txBox="1"/>
          <p:nvPr>
            <p:ph type="title"/>
          </p:nvPr>
        </p:nvSpPr>
        <p:spPr>
          <a:xfrm>
            <a:off x="643466" y="643467"/>
            <a:ext cx="3363976" cy="172804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 Collection of Individuals &amp; Tweets</a:t>
            </a:r>
          </a:p>
        </p:txBody>
      </p:sp>
      <p:sp>
        <p:nvSpPr>
          <p:cNvPr id="147" name="Content Placeholder 12"/>
          <p:cNvSpPr txBox="1"/>
          <p:nvPr>
            <p:ph type="body" sz="quarter" idx="1"/>
          </p:nvPr>
        </p:nvSpPr>
        <p:spPr>
          <a:xfrm>
            <a:off x="643467" y="2638044"/>
            <a:ext cx="3363976" cy="3415622"/>
          </a:xfrm>
          <a:prstGeom prst="rect">
            <a:avLst/>
          </a:prstGeom>
        </p:spPr>
        <p:txBody>
          <a:bodyPr/>
          <a:lstStyle/>
          <a:p>
            <a:pPr marL="219450" indent="-219455" defTabSz="877823">
              <a:lnSpc>
                <a:spcPct val="90000"/>
              </a:lnSpc>
              <a:spcBef>
                <a:spcPts val="900"/>
              </a:spcBef>
              <a:defRPr sz="1727">
                <a:solidFill>
                  <a:srgbClr val="FFFFFF"/>
                </a:solidFill>
              </a:defRPr>
            </a:pPr>
            <a:r>
              <a:t>110 Twitter handles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Candidates and non-candidates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55% Democrats; 45% Republicans</a:t>
            </a:r>
          </a:p>
          <a:p>
            <a:pPr marL="219450" indent="-219455" defTabSz="877823">
              <a:lnSpc>
                <a:spcPct val="90000"/>
              </a:lnSpc>
              <a:spcBef>
                <a:spcPts val="900"/>
              </a:spcBef>
              <a:defRPr sz="1727">
                <a:solidFill>
                  <a:srgbClr val="FFFFFF"/>
                </a:solidFill>
              </a:defRPr>
            </a:pPr>
            <a:r>
              <a:t>300,000+ Tweets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Created between 2008 and 2020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~3000 tweets per individual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Average length: 93 characters; 19 words</a:t>
            </a:r>
          </a:p>
          <a:p>
            <a:pPr lvl="1" marL="438901" indent="-219455" defTabSz="877823">
              <a:lnSpc>
                <a:spcPct val="90000"/>
              </a:lnSpc>
              <a:spcBef>
                <a:spcPts val="900"/>
              </a:spcBef>
              <a:defRPr sz="1536">
                <a:solidFill>
                  <a:srgbClr val="FFFFFF"/>
                </a:solidFill>
              </a:defRPr>
            </a:pPr>
            <a:r>
              <a:t>Total vocabulary: ~98,000 words</a:t>
            </a:r>
          </a:p>
        </p:txBody>
      </p:sp>
      <p:pic>
        <p:nvPicPr>
          <p:cNvPr id="14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4741" y="3136619"/>
            <a:ext cx="3494433" cy="2542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" name="Picture 29"/>
          <p:cNvGrpSpPr/>
          <p:nvPr/>
        </p:nvGrpSpPr>
        <p:grpSpPr>
          <a:xfrm>
            <a:off x="8526543" y="3136619"/>
            <a:ext cx="3447052" cy="2542202"/>
            <a:chOff x="0" y="0"/>
            <a:chExt cx="3447050" cy="2542201"/>
          </a:xfrm>
        </p:grpSpPr>
        <p:sp>
          <p:nvSpPr>
            <p:cNvPr id="149" name="Rectangle"/>
            <p:cNvSpPr/>
            <p:nvPr/>
          </p:nvSpPr>
          <p:spPr>
            <a:xfrm>
              <a:off x="0" y="0"/>
              <a:ext cx="3447051" cy="25422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0" name="image9.tif" descr="image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47051" cy="2542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" name="Picture 14"/>
          <p:cNvGrpSpPr/>
          <p:nvPr/>
        </p:nvGrpSpPr>
        <p:grpSpPr>
          <a:xfrm>
            <a:off x="4875612" y="881554"/>
            <a:ext cx="3426891" cy="1984806"/>
            <a:chOff x="0" y="0"/>
            <a:chExt cx="3426890" cy="1984805"/>
          </a:xfrm>
        </p:grpSpPr>
        <p:sp>
          <p:nvSpPr>
            <p:cNvPr id="152" name="Rectangle"/>
            <p:cNvSpPr/>
            <p:nvPr/>
          </p:nvSpPr>
          <p:spPr>
            <a:xfrm>
              <a:off x="0" y="0"/>
              <a:ext cx="3426891" cy="198480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3" name="image10.tif" descr="image10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26891" cy="1984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7" name="Picture 16"/>
          <p:cNvGrpSpPr/>
          <p:nvPr/>
        </p:nvGrpSpPr>
        <p:grpSpPr>
          <a:xfrm>
            <a:off x="8533265" y="912687"/>
            <a:ext cx="3440330" cy="1953672"/>
            <a:chOff x="0" y="0"/>
            <a:chExt cx="3440329" cy="1953671"/>
          </a:xfrm>
        </p:grpSpPr>
        <p:sp>
          <p:nvSpPr>
            <p:cNvPr id="155" name="Rectangle"/>
            <p:cNvSpPr/>
            <p:nvPr/>
          </p:nvSpPr>
          <p:spPr>
            <a:xfrm>
              <a:off x="0" y="0"/>
              <a:ext cx="3440330" cy="19536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6" name="image11.tif" descr="image11.t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440330" cy="1953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53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74"/>
          <p:cNvSpPr/>
          <p:nvPr/>
        </p:nvSpPr>
        <p:spPr>
          <a:xfrm>
            <a:off x="0" y="-3"/>
            <a:ext cx="12192000" cy="49185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Rectangle 30"/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Rectangle 20"/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Title 1"/>
          <p:cNvSpPr txBox="1"/>
          <p:nvPr>
            <p:ph type="title"/>
          </p:nvPr>
        </p:nvSpPr>
        <p:spPr>
          <a:xfrm>
            <a:off x="1600200" y="5226758"/>
            <a:ext cx="8991600" cy="126476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/>
          <a:p>
            <a:pPr defTabSz="914400">
              <a:defRPr>
                <a:solidFill>
                  <a:srgbClr val="FFFFFF"/>
                </a:solidFill>
              </a:defRPr>
            </a:pPr>
            <a:r>
              <a:t>Lexicon &amp; Sentiment</a:t>
            </a:r>
            <a:br/>
            <a:r>
              <a:rPr cap="none" sz="800"/>
              <a:t>Tweets are similar between groups in common terms, grammar, and sentiment</a:t>
            </a:r>
          </a:p>
        </p:txBody>
      </p:sp>
      <p:pic>
        <p:nvPicPr>
          <p:cNvPr id="16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1071" t="2042" r="1377" b="2268"/>
          <a:stretch>
            <a:fillRect/>
          </a:stretch>
        </p:blipFill>
        <p:spPr>
          <a:xfrm>
            <a:off x="3297682" y="2588429"/>
            <a:ext cx="2894104" cy="201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1715" t="1722" r="1376" b="1538"/>
          <a:stretch>
            <a:fillRect/>
          </a:stretch>
        </p:blipFill>
        <p:spPr>
          <a:xfrm>
            <a:off x="3322842" y="258351"/>
            <a:ext cx="2843785" cy="20116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Picture 12"/>
          <p:cNvGrpSpPr/>
          <p:nvPr/>
        </p:nvGrpSpPr>
        <p:grpSpPr>
          <a:xfrm>
            <a:off x="650918" y="258350"/>
            <a:ext cx="2489456" cy="2011681"/>
            <a:chOff x="0" y="0"/>
            <a:chExt cx="2489454" cy="2011679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2489455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6" name="image14.tif" descr="image14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489455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Picture 14"/>
          <p:cNvGrpSpPr/>
          <p:nvPr/>
        </p:nvGrpSpPr>
        <p:grpSpPr>
          <a:xfrm>
            <a:off x="607914" y="2588429"/>
            <a:ext cx="2575464" cy="2011681"/>
            <a:chOff x="0" y="0"/>
            <a:chExt cx="2575462" cy="2011679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2575463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9" name="image15.tif" descr="image15.t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75463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3" name="Picture 15"/>
          <p:cNvGrpSpPr/>
          <p:nvPr/>
        </p:nvGrpSpPr>
        <p:grpSpPr>
          <a:xfrm>
            <a:off x="9231383" y="258350"/>
            <a:ext cx="2720833" cy="2011681"/>
            <a:chOff x="0" y="0"/>
            <a:chExt cx="2720832" cy="2011679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720833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2" name="image16.tif" descr="image16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720833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" name="Picture 16"/>
          <p:cNvGrpSpPr/>
          <p:nvPr/>
        </p:nvGrpSpPr>
        <p:grpSpPr>
          <a:xfrm>
            <a:off x="9231383" y="2588429"/>
            <a:ext cx="2735306" cy="2011681"/>
            <a:chOff x="0" y="0"/>
            <a:chExt cx="2735305" cy="2011679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2735306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5" name="image17.tif" descr="image17.ti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735306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9" name="Picture 17"/>
          <p:cNvGrpSpPr/>
          <p:nvPr/>
        </p:nvGrpSpPr>
        <p:grpSpPr>
          <a:xfrm>
            <a:off x="6306089" y="258350"/>
            <a:ext cx="2849881" cy="2011681"/>
            <a:chOff x="0" y="0"/>
            <a:chExt cx="2849879" cy="2011679"/>
          </a:xfrm>
        </p:grpSpPr>
        <p:sp>
          <p:nvSpPr>
            <p:cNvPr id="177" name="Rectangle"/>
            <p:cNvSpPr/>
            <p:nvPr/>
          </p:nvSpPr>
          <p:spPr>
            <a:xfrm>
              <a:off x="0" y="0"/>
              <a:ext cx="2849880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8" name="image18.tif" descr="image18.ti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849880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2" name="Picture 18"/>
          <p:cNvGrpSpPr/>
          <p:nvPr/>
        </p:nvGrpSpPr>
        <p:grpSpPr>
          <a:xfrm>
            <a:off x="6306089" y="2588429"/>
            <a:ext cx="2849881" cy="2011681"/>
            <a:chOff x="0" y="0"/>
            <a:chExt cx="2849879" cy="2011679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2849880" cy="20116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1" name="image19.tif" descr="image19.ti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849880" cy="2011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3" name="TextBox 19"/>
          <p:cNvSpPr txBox="1"/>
          <p:nvPr/>
        </p:nvSpPr>
        <p:spPr>
          <a:xfrm rot="16200000">
            <a:off x="-478727" y="3407606"/>
            <a:ext cx="18914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Non-Candidates</a:t>
            </a:r>
          </a:p>
        </p:txBody>
      </p:sp>
      <p:sp>
        <p:nvSpPr>
          <p:cNvPr id="184" name="TextBox 28"/>
          <p:cNvSpPr txBox="1"/>
          <p:nvPr/>
        </p:nvSpPr>
        <p:spPr>
          <a:xfrm rot="16200000">
            <a:off x="-478727" y="1090673"/>
            <a:ext cx="18914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Candidates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7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Rectangle 72"/>
          <p:cNvSpPr/>
          <p:nvPr/>
        </p:nvSpPr>
        <p:spPr>
          <a:xfrm>
            <a:off x="-1" y="0"/>
            <a:ext cx="4654298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Title 1"/>
          <p:cNvSpPr txBox="1"/>
          <p:nvPr>
            <p:ph type="title"/>
          </p:nvPr>
        </p:nvSpPr>
        <p:spPr>
          <a:xfrm>
            <a:off x="643466" y="643467"/>
            <a:ext cx="3363976" cy="172804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189" name="Content Placeholder 3"/>
          <p:cNvSpPr txBox="1"/>
          <p:nvPr>
            <p:ph type="body" sz="quarter" idx="1"/>
          </p:nvPr>
        </p:nvSpPr>
        <p:spPr>
          <a:xfrm>
            <a:off x="643467" y="2638044"/>
            <a:ext cx="3363976" cy="1138310"/>
          </a:xfrm>
          <a:prstGeom prst="rect">
            <a:avLst/>
          </a:prstGeom>
        </p:spPr>
        <p:txBody>
          <a:bodyPr/>
          <a:lstStyle/>
          <a:p>
            <a:pPr marL="219450" indent="-219455" defTabSz="877823">
              <a:spcBef>
                <a:spcPts val="900"/>
              </a:spcBef>
              <a:defRPr sz="1727">
                <a:solidFill>
                  <a:srgbClr val="FFFFFF"/>
                </a:solidFill>
              </a:defRPr>
            </a:pPr>
            <a:r>
              <a:t>Two distinct clusters</a:t>
            </a:r>
          </a:p>
          <a:p>
            <a:pPr lvl="1" marL="438901" indent="-219455" defTabSz="877823">
              <a:spcBef>
                <a:spcPts val="900"/>
              </a:spcBef>
              <a:defRPr sz="1536">
                <a:solidFill>
                  <a:srgbClr val="007B00"/>
                </a:solidFill>
              </a:defRPr>
            </a:pPr>
            <a:r>
              <a:t>Candidates</a:t>
            </a:r>
            <a:r>
              <a:rPr>
                <a:solidFill>
                  <a:srgbClr val="FFFFFF"/>
                </a:solidFill>
              </a:rPr>
              <a:t> vs. </a:t>
            </a:r>
            <a:r>
              <a:rPr>
                <a:solidFill>
                  <a:srgbClr val="C55155"/>
                </a:solidFill>
              </a:rPr>
              <a:t>Non-candidates</a:t>
            </a:r>
          </a:p>
          <a:p>
            <a:pPr marL="219450" indent="-219455" defTabSz="877823">
              <a:spcBef>
                <a:spcPts val="900"/>
              </a:spcBef>
              <a:defRPr sz="1727">
                <a:solidFill>
                  <a:srgbClr val="FFFFFF"/>
                </a:solidFill>
              </a:defRPr>
            </a:pPr>
            <a:r>
              <a:t>Non-candidate exceptions (21):</a:t>
            </a:r>
          </a:p>
        </p:txBody>
      </p:sp>
      <p:sp>
        <p:nvSpPr>
          <p:cNvPr id="190" name="Rectangle 6"/>
          <p:cNvSpPr txBox="1"/>
          <p:nvPr/>
        </p:nvSpPr>
        <p:spPr>
          <a:xfrm>
            <a:off x="887858" y="3728853"/>
            <a:ext cx="2875192" cy="95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numCol="3" spcCol="19050"/>
          <a:lstStyle/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SenSchumer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SenMarky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HillaryClinton*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Keithellison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PramilaJayapal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IlhanMN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MartinOMalley*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Lessig*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GovMikeHuckabee*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RandPaul*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RepThomasMassie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ScottWalker*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Marcorubio*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JimWebbUSA*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Tedcruz*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TedYoho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GovHowardDean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RepGosar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MarkMeadows</a:t>
            </a:r>
          </a:p>
          <a:p>
            <a:pPr lvl="1" marL="228600" indent="-457200">
              <a:defRPr sz="800">
                <a:solidFill>
                  <a:srgbClr val="B4BCBE"/>
                </a:solidFill>
              </a:defRPr>
            </a:pPr>
            <a:r>
              <a:t>LindseyGrahamSC*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RepAlGreen</a:t>
            </a:r>
          </a:p>
        </p:txBody>
      </p:sp>
      <p:sp>
        <p:nvSpPr>
          <p:cNvPr id="191" name="Content Placeholder 3"/>
          <p:cNvSpPr txBox="1"/>
          <p:nvPr/>
        </p:nvSpPr>
        <p:spPr>
          <a:xfrm>
            <a:off x="689186" y="4738902"/>
            <a:ext cx="3272536" cy="37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1736" indent="-221742" defTabSz="886968">
              <a:spcBef>
                <a:spcPts val="900"/>
              </a:spcBef>
              <a:buClr>
                <a:schemeClr val="accent2"/>
              </a:buClr>
              <a:buSzPct val="100000"/>
              <a:buFont typeface="Arial"/>
              <a:buChar char="•"/>
              <a:defRPr sz="1746">
                <a:solidFill>
                  <a:srgbClr val="FFFFFF"/>
                </a:solidFill>
              </a:defRPr>
            </a:lvl1pPr>
          </a:lstStyle>
          <a:p>
            <a:pPr/>
            <a:r>
              <a:t>Exceptions for candidates (3):</a:t>
            </a:r>
          </a:p>
        </p:txBody>
      </p:sp>
      <p:sp>
        <p:nvSpPr>
          <p:cNvPr id="192" name="Rectangle 12"/>
          <p:cNvSpPr txBox="1"/>
          <p:nvPr/>
        </p:nvSpPr>
        <p:spPr>
          <a:xfrm>
            <a:off x="887856" y="5072162"/>
            <a:ext cx="287519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MauriceGravel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WayneMessam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MarkSanford</a:t>
            </a:r>
          </a:p>
        </p:txBody>
      </p:sp>
      <p:sp>
        <p:nvSpPr>
          <p:cNvPr id="193" name="Content Placeholder 3"/>
          <p:cNvSpPr txBox="1"/>
          <p:nvPr/>
        </p:nvSpPr>
        <p:spPr>
          <a:xfrm>
            <a:off x="689186" y="5533826"/>
            <a:ext cx="3272536" cy="1466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593" indent="-228600"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Most distinctive terms:</a:t>
            </a:r>
          </a:p>
        </p:txBody>
      </p:sp>
      <p:sp>
        <p:nvSpPr>
          <p:cNvPr id="194" name="Rectangle 14"/>
          <p:cNvSpPr txBox="1"/>
          <p:nvPr/>
        </p:nvSpPr>
        <p:spPr>
          <a:xfrm>
            <a:off x="887856" y="5851583"/>
            <a:ext cx="2875195" cy="83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numCol="3" spcCol="19050"/>
          <a:lstStyle/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One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People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Trump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Every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Right</a:t>
            </a:r>
          </a:p>
          <a:p>
            <a:pPr lvl="1" marL="228600" indent="-457200">
              <a:defRPr sz="800">
                <a:solidFill>
                  <a:srgbClr val="FFFFFF"/>
                </a:solidFill>
              </a:defRPr>
            </a:pPr>
            <a:r>
              <a:t>Today</a:t>
            </a:r>
          </a:p>
        </p:txBody>
      </p:sp>
      <p:grpSp>
        <p:nvGrpSpPr>
          <p:cNvPr id="197" name="Picture 7"/>
          <p:cNvGrpSpPr/>
          <p:nvPr/>
        </p:nvGrpSpPr>
        <p:grpSpPr>
          <a:xfrm>
            <a:off x="4759197" y="1206948"/>
            <a:ext cx="7327901" cy="4000501"/>
            <a:chOff x="0" y="0"/>
            <a:chExt cx="7327900" cy="4000500"/>
          </a:xfrm>
        </p:grpSpPr>
        <p:sp>
          <p:nvSpPr>
            <p:cNvPr id="195" name="Rectangle"/>
            <p:cNvSpPr/>
            <p:nvPr/>
          </p:nvSpPr>
          <p:spPr>
            <a:xfrm>
              <a:off x="0" y="0"/>
              <a:ext cx="7327900" cy="4000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6" name="image20.tif" descr="image20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327900" cy="400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Content Placeholder 3"/>
          <p:cNvSpPr txBox="1"/>
          <p:nvPr/>
        </p:nvSpPr>
        <p:spPr>
          <a:xfrm>
            <a:off x="887856" y="4621889"/>
            <a:ext cx="3272536" cy="37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spcBef>
                <a:spcPts val="1000"/>
              </a:spcBef>
              <a:defRPr sz="600">
                <a:solidFill>
                  <a:srgbClr val="B4BCBE"/>
                </a:solidFill>
              </a:defRPr>
            </a:lvl1pPr>
          </a:lstStyle>
          <a:p>
            <a:pPr/>
            <a:r>
              <a:t>* Ran in the 2016 primary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Picture 2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4901" r="0" b="5813"/>
          <a:stretch>
            <a:fillRect/>
          </a:stretch>
        </p:blipFill>
        <p:spPr>
          <a:xfrm>
            <a:off x="19" y="9"/>
            <a:ext cx="121919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itle 3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91440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Models &amp;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andidate_tweets.jpg" descr="candidate_twee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628" y="51086"/>
            <a:ext cx="12085959" cy="698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 50"/>
          <p:cNvSpPr/>
          <p:nvPr/>
        </p:nvSpPr>
        <p:spPr>
          <a:xfrm>
            <a:off x="-1" y="0"/>
            <a:ext cx="2873619" cy="6858000"/>
          </a:xfrm>
          <a:prstGeom prst="rect">
            <a:avLst/>
          </a:prstGeom>
          <a:solidFill>
            <a:srgbClr val="4A53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Title 1"/>
          <p:cNvSpPr txBox="1"/>
          <p:nvPr>
            <p:ph type="title"/>
          </p:nvPr>
        </p:nvSpPr>
        <p:spPr>
          <a:xfrm>
            <a:off x="192152" y="1724495"/>
            <a:ext cx="2489313" cy="131122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/>
          <a:lstStyle>
            <a:lvl1pPr defTabSz="722376">
              <a:defRPr spc="158" sz="2212">
                <a:solidFill>
                  <a:srgbClr val="FFFFFF"/>
                </a:solidFill>
              </a:defRPr>
            </a:lvl1pPr>
          </a:lstStyle>
          <a:p>
            <a:pPr/>
            <a:r>
              <a:t>Returned 2018 Tweets</a:t>
            </a:r>
          </a:p>
        </p:txBody>
      </p:sp>
      <p:sp>
        <p:nvSpPr>
          <p:cNvPr id="206" name="Title 1"/>
          <p:cNvSpPr txBox="1"/>
          <p:nvPr/>
        </p:nvSpPr>
        <p:spPr>
          <a:xfrm>
            <a:off x="192152" y="4429595"/>
            <a:ext cx="2489313" cy="1311227"/>
          </a:xfrm>
          <a:prstGeom prst="rect">
            <a:avLst/>
          </a:prstGeom>
          <a:ln w="31750" cap="sq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>
            <a:lvl1pPr algn="ctr" defTabSz="694944">
              <a:lnSpc>
                <a:spcPct val="90000"/>
              </a:lnSpc>
              <a:defRPr cap="all" spc="152" sz="2128">
                <a:solidFill>
                  <a:srgbClr val="FFFFFF"/>
                </a:solidFill>
              </a:defRPr>
            </a:lvl1pPr>
          </a:lstStyle>
          <a:p>
            <a:pPr/>
            <a:r>
              <a:t>No returned 2018 tweets</a:t>
            </a:r>
          </a:p>
        </p:txBody>
      </p:sp>
      <p:sp>
        <p:nvSpPr>
          <p:cNvPr id="207" name="Title 1"/>
          <p:cNvSpPr txBox="1"/>
          <p:nvPr/>
        </p:nvSpPr>
        <p:spPr>
          <a:xfrm>
            <a:off x="192152" y="3730749"/>
            <a:ext cx="2489313" cy="3820"/>
          </a:xfrm>
          <a:prstGeom prst="rect">
            <a:avLst/>
          </a:prstGeom>
          <a:ln w="31750" cap="sq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>
            <a:lvl1pPr algn="ctr" defTabSz="365760">
              <a:lnSpc>
                <a:spcPct val="90000"/>
              </a:lnSpc>
              <a:defRPr cap="all" spc="80" sz="1120">
                <a:solidFill>
                  <a:srgbClr val="FFFFFF"/>
                </a:solidFill>
              </a:defRPr>
            </a:lvl1pPr>
          </a:lstStyle>
          <a:p>
            <a:pPr/>
            <a:r>
              <a:t>2018 Returned Tweets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